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1066" r:id="rId3"/>
    <p:sldId id="1042" r:id="rId4"/>
    <p:sldId id="271" r:id="rId5"/>
    <p:sldId id="273" r:id="rId6"/>
    <p:sldId id="275" r:id="rId7"/>
    <p:sldId id="278" r:id="rId8"/>
    <p:sldId id="281" r:id="rId9"/>
    <p:sldId id="277" r:id="rId10"/>
    <p:sldId id="276" r:id="rId11"/>
    <p:sldId id="279" r:id="rId12"/>
    <p:sldId id="280" r:id="rId13"/>
    <p:sldId id="282" r:id="rId14"/>
    <p:sldId id="283" r:id="rId15"/>
    <p:sldId id="1033" r:id="rId16"/>
    <p:sldId id="1056" r:id="rId17"/>
    <p:sldId id="284" r:id="rId18"/>
    <p:sldId id="285" r:id="rId19"/>
    <p:sldId id="287" r:id="rId20"/>
    <p:sldId id="274" r:id="rId21"/>
    <p:sldId id="257" r:id="rId22"/>
    <p:sldId id="1029" r:id="rId23"/>
    <p:sldId id="1030" r:id="rId24"/>
    <p:sldId id="1032" r:id="rId25"/>
    <p:sldId id="259" r:id="rId26"/>
    <p:sldId id="1044" r:id="rId27"/>
    <p:sldId id="270" r:id="rId28"/>
    <p:sldId id="1046" r:id="rId29"/>
    <p:sldId id="265" r:id="rId30"/>
    <p:sldId id="266" r:id="rId31"/>
    <p:sldId id="268" r:id="rId32"/>
    <p:sldId id="290" r:id="rId3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648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2633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8667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374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00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974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8281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8793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3799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764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531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4B975-BBA6-4686-A5B9-E5CA84678AA0}" type="datetimeFigureOut">
              <a:rPr lang="es-PE" smtClean="0"/>
              <a:t>05/04/2019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A7E9A-CFAC-4D6F-BB78-48DD9DC64BA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086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mapa del peru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60" y="360208"/>
            <a:ext cx="4709833" cy="47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279566" y="5096803"/>
            <a:ext cx="378674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700" b="1" dirty="0"/>
              <a:t>Luis Molina Almanza</a:t>
            </a:r>
            <a:endParaRPr lang="es-PE" dirty="0"/>
          </a:p>
          <a:p>
            <a:pPr algn="ctr"/>
            <a:r>
              <a:rPr lang="es-PE" dirty="0"/>
              <a:t>Skype: luis_molina_Almanza</a:t>
            </a:r>
          </a:p>
          <a:p>
            <a:pPr algn="ctr"/>
            <a:r>
              <a:rPr lang="es-PE" dirty="0"/>
              <a:t>Mail: luismolinaalmanza@yandex.com</a:t>
            </a:r>
          </a:p>
        </p:txBody>
      </p:sp>
      <p:pic>
        <p:nvPicPr>
          <p:cNvPr id="1028" name="Picture 4" descr="Resultado de imagen para flag pe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933" y="3476238"/>
            <a:ext cx="2305651" cy="1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28600" y="3476238"/>
            <a:ext cx="5237760" cy="206210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>
                <a:solidFill>
                  <a:schemeClr val="bg1"/>
                </a:solidFill>
              </a:rPr>
              <a:t>Uso de tecnología digital para la  Cooperación Internacional con la Universidad Nacional Técnica de Donetsk</a:t>
            </a:r>
            <a:endParaRPr lang="es-PE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60208"/>
            <a:ext cx="2084714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78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24790"/>
          <a:stretch/>
        </p:blipFill>
        <p:spPr>
          <a:xfrm>
            <a:off x="3927265" y="0"/>
            <a:ext cx="8264735" cy="65913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95650"/>
            <a:ext cx="3352800" cy="34544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92775" y="2076450"/>
            <a:ext cx="277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/>
              <a:t>Agosto 2016</a:t>
            </a:r>
          </a:p>
        </p:txBody>
      </p:sp>
    </p:spTree>
    <p:extLst>
      <p:ext uri="{BB962C8B-B14F-4D97-AF65-F5344CB8AC3E}">
        <p14:creationId xmlns:p14="http://schemas.microsoft.com/office/powerpoint/2010/main" val="302722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21350" y="1638300"/>
            <a:ext cx="277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/>
              <a:t>Agosto 2016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00" y="417373"/>
            <a:ext cx="8690377" cy="62310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71" y="3025705"/>
            <a:ext cx="3049607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35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21350" y="1638300"/>
            <a:ext cx="277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/>
              <a:t>Agosto 2016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995" y="-219076"/>
            <a:ext cx="8587005" cy="70770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2528886"/>
            <a:ext cx="3166845" cy="31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888800" y="3079386"/>
            <a:ext cx="33874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6000" dirty="0"/>
              <a:t>Abril 2017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57800" cy="69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7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258805" y="1790700"/>
            <a:ext cx="231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/>
              <a:t>Abril 2017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51" y="342824"/>
            <a:ext cx="7791450" cy="6539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49" y="2776537"/>
            <a:ext cx="3593177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15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="" xmlns:a16="http://schemas.microsoft.com/office/drawing/2014/main" id="{BF8FE50D-BE45-48D7-B306-E9FC80E0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/>
              <a:t>Вышло 3 номера испано-русского журнала «Кихотес» и сейчас он находится на рассмотрении 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="" xmlns:a16="http://schemas.microsoft.com/office/drawing/2014/main" id="{C9B263FF-43F7-4260-9770-9B55EC8EFD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484313"/>
            <a:ext cx="8569325" cy="4551362"/>
          </a:xfrm>
          <a:noFill/>
        </p:spPr>
      </p:pic>
    </p:spTree>
    <p:extLst>
      <p:ext uri="{BB962C8B-B14F-4D97-AF65-F5344CB8AC3E}">
        <p14:creationId xmlns:p14="http://schemas.microsoft.com/office/powerpoint/2010/main" val="2395245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="" xmlns:a16="http://schemas.microsoft.com/office/drawing/2014/main" id="{50FAD3CA-FE6E-498B-BC00-D23A1B88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Результаты сотрудничества Лима – Донецк (ДонНТУ)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="" xmlns:a16="http://schemas.microsoft.com/office/drawing/2014/main" id="{9940E827-B452-4229-AD0E-604D99ACD1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412876"/>
            <a:ext cx="8135937" cy="4968875"/>
          </a:xfrm>
          <a:noFill/>
        </p:spPr>
      </p:pic>
    </p:spTree>
    <p:extLst>
      <p:ext uri="{BB962C8B-B14F-4D97-AF65-F5344CB8AC3E}">
        <p14:creationId xmlns:p14="http://schemas.microsoft.com/office/powerpoint/2010/main" val="2738619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660421" y="3098436"/>
            <a:ext cx="55315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6000" dirty="0"/>
              <a:t>Septiembre 2017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9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67346" y="1801951"/>
            <a:ext cx="3747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/>
              <a:t>Septiembre 2017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526" y="471487"/>
            <a:ext cx="8206074" cy="61007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61" y="2697955"/>
            <a:ext cx="3464087" cy="35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68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67346" y="1801950"/>
            <a:ext cx="4199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dirty="0"/>
              <a:t>Septiembre 2017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0"/>
            <a:ext cx="6572251" cy="68761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26" y="2719387"/>
            <a:ext cx="3715124" cy="373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10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ángulo 4"/>
          <p:cNvSpPr>
            <a:spLocks noChangeArrowheads="1"/>
          </p:cNvSpPr>
          <p:nvPr/>
        </p:nvSpPr>
        <p:spPr bwMode="auto">
          <a:xfrm>
            <a:off x="752474" y="2241869"/>
            <a:ext cx="107918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PE" sz="3200" dirty="0"/>
              <a:t>Firma de Convenio de Cooperación IESTP Simón Bolívar y la Universidad Nacional Técnica de Donetsk </a:t>
            </a:r>
          </a:p>
          <a:p>
            <a:pPr algn="just"/>
            <a:endParaRPr lang="es-PE" sz="3200" dirty="0"/>
          </a:p>
          <a:p>
            <a:pPr algn="r"/>
            <a:r>
              <a:rPr lang="es-PE" sz="4400" b="1" dirty="0"/>
              <a:t>24 marzo 2014 </a:t>
            </a:r>
          </a:p>
        </p:txBody>
      </p:sp>
      <p:sp>
        <p:nvSpPr>
          <p:cNvPr id="64515" name="Rectángulo 1"/>
          <p:cNvSpPr>
            <a:spLocks noChangeArrowheads="1"/>
          </p:cNvSpPr>
          <p:nvPr/>
        </p:nvSpPr>
        <p:spPr bwMode="auto">
          <a:xfrm>
            <a:off x="0" y="701253"/>
            <a:ext cx="12192000" cy="923330"/>
          </a:xfrm>
          <a:prstGeom prst="rect">
            <a:avLst/>
          </a:prstGeom>
          <a:solidFill>
            <a:srgbClr val="8B0D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PE" sz="5400" b="1" dirty="0">
                <a:solidFill>
                  <a:schemeClr val="bg1"/>
                </a:solidFill>
              </a:rPr>
              <a:t>CONVENIO DE COOPERACION</a:t>
            </a:r>
            <a:endParaRPr lang="es-PE" sz="54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720" y="4838700"/>
            <a:ext cx="8020280" cy="1485900"/>
          </a:xfrm>
          <a:prstGeom prst="rect">
            <a:avLst/>
          </a:prstGeom>
        </p:spPr>
      </p:pic>
      <p:pic>
        <p:nvPicPr>
          <p:cNvPr id="5" name="Picture 2" descr="Resultado de imagen para iestp simon boliv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1" y="3669031"/>
            <a:ext cx="2152648" cy="287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044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ángulo 4"/>
          <p:cNvSpPr>
            <a:spLocks noChangeArrowheads="1"/>
          </p:cNvSpPr>
          <p:nvPr/>
        </p:nvSpPr>
        <p:spPr bwMode="auto">
          <a:xfrm>
            <a:off x="723900" y="2000250"/>
            <a:ext cx="68770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PE" sz="3600" dirty="0">
                <a:latin typeface="Agency FB" panose="020B0503020202020204" pitchFamily="34" charset="0"/>
              </a:rPr>
              <a:t>Donetsk "Introducción a la cultura rusa"  </a:t>
            </a:r>
          </a:p>
          <a:p>
            <a:r>
              <a:rPr lang="es-PE" sz="3600" dirty="0">
                <a:latin typeface="Agency FB" panose="020B0503020202020204" pitchFamily="34" charset="0"/>
              </a:rPr>
              <a:t>(</a:t>
            </a:r>
            <a:r>
              <a:rPr lang="es-PE" sz="3600" b="1" dirty="0">
                <a:latin typeface="Agency FB" panose="020B0503020202020204" pitchFamily="34" charset="0"/>
              </a:rPr>
              <a:t>Anna </a:t>
            </a:r>
            <a:r>
              <a:rPr lang="es-PE" sz="3600" b="1" dirty="0" err="1">
                <a:latin typeface="Agency FB" panose="020B0503020202020204" pitchFamily="34" charset="0"/>
              </a:rPr>
              <a:t>Otín</a:t>
            </a:r>
            <a:r>
              <a:rPr lang="es-PE" sz="3600" b="1" dirty="0">
                <a:latin typeface="Agency FB" panose="020B0503020202020204" pitchFamily="34" charset="0"/>
              </a:rPr>
              <a:t>  </a:t>
            </a:r>
            <a:r>
              <a:rPr lang="es-PE" sz="3600" dirty="0">
                <a:latin typeface="Agency FB" panose="020B0503020202020204" pitchFamily="34" charset="0"/>
              </a:rPr>
              <a:t>Profesor Asociado, Departamento de Cultura </a:t>
            </a:r>
            <a:r>
              <a:rPr lang="es-PE" sz="3600" dirty="0" err="1">
                <a:latin typeface="Agency FB" panose="020B0503020202020204" pitchFamily="34" charset="0"/>
              </a:rPr>
              <a:t>DonNTU</a:t>
            </a:r>
            <a:r>
              <a:rPr lang="es-PE" sz="3600" dirty="0">
                <a:latin typeface="Agency FB" panose="020B0503020202020204" pitchFamily="34" charset="0"/>
              </a:rPr>
              <a:t>)</a:t>
            </a:r>
          </a:p>
          <a:p>
            <a:endParaRPr lang="es-PE" sz="3600" dirty="0">
              <a:latin typeface="Agency FB" panose="020B0503020202020204" pitchFamily="34" charset="0"/>
            </a:endParaRPr>
          </a:p>
          <a:p>
            <a:r>
              <a:rPr lang="es-PE" sz="3600" dirty="0">
                <a:latin typeface="Agency FB" panose="020B0503020202020204" pitchFamily="34" charset="0"/>
              </a:rPr>
              <a:t>Perú "La cultura de los peruana y los incas" </a:t>
            </a:r>
          </a:p>
          <a:p>
            <a:r>
              <a:rPr lang="es-PE" sz="3600" dirty="0">
                <a:latin typeface="Agency FB" panose="020B0503020202020204" pitchFamily="34" charset="0"/>
              </a:rPr>
              <a:t>(</a:t>
            </a:r>
            <a:r>
              <a:rPr lang="es-PE" sz="3600" b="1" dirty="0">
                <a:latin typeface="Agency FB" panose="020B0503020202020204" pitchFamily="34" charset="0"/>
              </a:rPr>
              <a:t>Profesor Luis Molina Almanza</a:t>
            </a:r>
            <a:r>
              <a:rPr lang="es-PE" sz="3600" dirty="0">
                <a:latin typeface="Agency FB" panose="020B0503020202020204" pitchFamily="34" charset="0"/>
              </a:rPr>
              <a:t>, Profesor del Instituto Simón Bolívar)</a:t>
            </a:r>
          </a:p>
        </p:txBody>
      </p:sp>
      <p:sp>
        <p:nvSpPr>
          <p:cNvPr id="64515" name="Rectángulo 1"/>
          <p:cNvSpPr>
            <a:spLocks noChangeArrowheads="1"/>
          </p:cNvSpPr>
          <p:nvPr/>
        </p:nvSpPr>
        <p:spPr bwMode="auto">
          <a:xfrm>
            <a:off x="0" y="704850"/>
            <a:ext cx="12020550" cy="707886"/>
          </a:xfrm>
          <a:prstGeom prst="rect">
            <a:avLst/>
          </a:prstGeom>
          <a:solidFill>
            <a:srgbClr val="8B0D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VIDEOCONFERENCIAS</a:t>
            </a:r>
            <a:endParaRPr lang="es-PE" sz="40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906338" y="2345274"/>
            <a:ext cx="3823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3600" b="1" dirty="0"/>
              <a:t>30 Noviembre2017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076512" y="4478874"/>
            <a:ext cx="365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3600" b="1" dirty="0"/>
              <a:t>07 Diciembre2017</a:t>
            </a:r>
          </a:p>
        </p:txBody>
      </p:sp>
    </p:spTree>
    <p:extLst>
      <p:ext uri="{BB962C8B-B14F-4D97-AF65-F5344CB8AC3E}">
        <p14:creationId xmlns:p14="http://schemas.microsoft.com/office/powerpoint/2010/main" val="181736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5098"/>
          <a:stretch/>
        </p:blipFill>
        <p:spPr>
          <a:xfrm>
            <a:off x="0" y="0"/>
            <a:ext cx="12273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73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="" xmlns:a16="http://schemas.microsoft.com/office/drawing/2014/main" id="{12A649A1-39F3-4F57-B529-EFA3E01B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538" y="188914"/>
            <a:ext cx="5410200" cy="1381125"/>
          </a:xfrm>
        </p:spPr>
        <p:txBody>
          <a:bodyPr/>
          <a:lstStyle/>
          <a:p>
            <a:pPr algn="ctr"/>
            <a:r>
              <a:rPr lang="ru-RU" altLang="ru-RU" sz="1800"/>
              <a:t>Телемосты ДонНТУ (ДНР) – Лима (Перу) Технологический институт им. Симона Боливара «Введение в русскую культуру» (доц</a:t>
            </a:r>
            <a:r>
              <a:rPr lang="en-US" altLang="ru-RU" sz="1800"/>
              <a:t>.</a:t>
            </a:r>
            <a:r>
              <a:rPr lang="ru-RU" altLang="ru-RU" sz="1800"/>
              <a:t> кафедры культурологии ДонНТУ Анна </a:t>
            </a:r>
            <a:r>
              <a:rPr lang="en-US" altLang="ru-RU" sz="1800"/>
              <a:t>	</a:t>
            </a:r>
            <a:r>
              <a:rPr lang="ru-RU" altLang="ru-RU" sz="1800"/>
              <a:t>Отина)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="" xmlns:a16="http://schemas.microsoft.com/office/drawing/2014/main" id="{B6449233-F8C5-421A-B029-0D9F8055B1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628775"/>
            <a:ext cx="8229600" cy="4370388"/>
          </a:xfrm>
          <a:noFill/>
        </p:spPr>
      </p:pic>
      <p:pic>
        <p:nvPicPr>
          <p:cNvPr id="15364" name="Picture 4" descr="http://donntu.org/sites/default/files/other/flags/218px-Flag_of_Peru_%28state%29.svg.png">
            <a:extLst>
              <a:ext uri="{FF2B5EF4-FFF2-40B4-BE49-F238E27FC236}">
                <a16:creationId xmlns="" xmlns:a16="http://schemas.microsoft.com/office/drawing/2014/main" id="{024F2171-9272-4B11-898F-2F27C4588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88914"/>
            <a:ext cx="20764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410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="" xmlns:a16="http://schemas.microsoft.com/office/drawing/2014/main" id="{DD05811B-4ED6-479F-9F31-6EFBFD56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/>
              <a:t>Донецкие коллеги и студенты 0 участники телемоста ДонНТУ (ДНР) – Лима (Перу) «Перуанская культура»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="" xmlns:a16="http://schemas.microsoft.com/office/drawing/2014/main" id="{DE98EED0-3FFE-42D3-B2E7-12B529D12A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557338"/>
            <a:ext cx="8678863" cy="4608512"/>
          </a:xfrm>
          <a:noFill/>
        </p:spPr>
      </p:pic>
    </p:spTree>
    <p:extLst>
      <p:ext uri="{BB962C8B-B14F-4D97-AF65-F5344CB8AC3E}">
        <p14:creationId xmlns:p14="http://schemas.microsoft.com/office/powerpoint/2010/main" val="2507062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="" xmlns:a16="http://schemas.microsoft.com/office/drawing/2014/main" id="{31AF559C-9A4A-4861-8030-1192E8895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260350"/>
            <a:ext cx="7543800" cy="1157288"/>
          </a:xfrm>
        </p:spPr>
        <p:txBody>
          <a:bodyPr/>
          <a:lstStyle/>
          <a:p>
            <a:pPr algn="ctr"/>
            <a:r>
              <a:rPr lang="ru-RU" altLang="ru-RU" sz="3200"/>
              <a:t>Перуанские коллеги и студенты на телемосте Донецк-Лима (ДНР-Пуру)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="" xmlns:a16="http://schemas.microsoft.com/office/drawing/2014/main" id="{7EBD59F8-E2F0-4085-8D18-9AB2F30BB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557338"/>
            <a:ext cx="8678863" cy="4608512"/>
          </a:xfrm>
          <a:noFill/>
        </p:spPr>
      </p:pic>
    </p:spTree>
    <p:extLst>
      <p:ext uri="{BB962C8B-B14F-4D97-AF65-F5344CB8AC3E}">
        <p14:creationId xmlns:p14="http://schemas.microsoft.com/office/powerpoint/2010/main" val="2178877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0208"/>
          <a:stretch/>
        </p:blipFill>
        <p:spPr>
          <a:xfrm>
            <a:off x="-1" y="-1"/>
            <a:ext cx="5809130" cy="34932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784" b="53726"/>
          <a:stretch/>
        </p:blipFill>
        <p:spPr>
          <a:xfrm>
            <a:off x="5809129" y="-19049"/>
            <a:ext cx="6382870" cy="34689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0472" t="46405" r="16954" b="14785"/>
          <a:stretch/>
        </p:blipFill>
        <p:spPr>
          <a:xfrm>
            <a:off x="6188485" y="3443568"/>
            <a:ext cx="6003513" cy="34144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3568"/>
            <a:ext cx="6357469" cy="3414432"/>
          </a:xfrm>
          <a:prstGeom prst="rect">
            <a:avLst/>
          </a:prstGeom>
        </p:spPr>
      </p:pic>
      <p:pic>
        <p:nvPicPr>
          <p:cNvPr id="1026" name="Picture 2" descr="Resultado de imagen para iestp simon boliv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299" y="5237147"/>
            <a:ext cx="1409699" cy="188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80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="" xmlns:a16="http://schemas.microsoft.com/office/drawing/2014/main" id="{CD25E08B-1589-4788-8B3B-7F72480A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6" y="188913"/>
            <a:ext cx="7750175" cy="868362"/>
          </a:xfrm>
        </p:spPr>
        <p:txBody>
          <a:bodyPr/>
          <a:lstStyle/>
          <a:p>
            <a:r>
              <a:rPr lang="ru-RU" altLang="ru-RU" sz="2400"/>
              <a:t>Мировом Конгрессе «Администрирование виртуальных университетов»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="" xmlns:a16="http://schemas.microsoft.com/office/drawing/2014/main" id="{8CA4C41A-FDF8-4439-865A-5CBCFB9ADE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125539"/>
            <a:ext cx="7488238" cy="5559425"/>
          </a:xfrm>
          <a:noFill/>
        </p:spPr>
      </p:pic>
    </p:spTree>
    <p:extLst>
      <p:ext uri="{BB962C8B-B14F-4D97-AF65-F5344CB8AC3E}">
        <p14:creationId xmlns:p14="http://schemas.microsoft.com/office/powerpoint/2010/main" val="933947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ángulo 4"/>
          <p:cNvSpPr>
            <a:spLocks noChangeArrowheads="1"/>
          </p:cNvSpPr>
          <p:nvPr/>
        </p:nvSpPr>
        <p:spPr bwMode="auto">
          <a:xfrm>
            <a:off x="752475" y="2611438"/>
            <a:ext cx="10515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PE" sz="2400" dirty="0"/>
              <a:t>Conferencia “</a:t>
            </a:r>
            <a:r>
              <a:rPr lang="es-PE" sz="2400" dirty="0" err="1"/>
              <a:t>The</a:t>
            </a:r>
            <a:r>
              <a:rPr lang="es-PE" sz="2400" dirty="0"/>
              <a:t> </a:t>
            </a:r>
            <a:r>
              <a:rPr lang="es-PE" sz="2400" dirty="0" err="1"/>
              <a:t>Parh</a:t>
            </a:r>
            <a:r>
              <a:rPr lang="es-PE" sz="2400" dirty="0"/>
              <a:t> of </a:t>
            </a:r>
            <a:r>
              <a:rPr lang="es-PE" sz="2400" dirty="0" err="1"/>
              <a:t>the</a:t>
            </a:r>
            <a:r>
              <a:rPr lang="es-PE" sz="2400" dirty="0"/>
              <a:t> Virtual </a:t>
            </a:r>
            <a:r>
              <a:rPr lang="es-PE" sz="2400" dirty="0" err="1"/>
              <a:t>Education</a:t>
            </a:r>
            <a:r>
              <a:rPr lang="es-PE" sz="2400" dirty="0"/>
              <a:t> of </a:t>
            </a:r>
            <a:r>
              <a:rPr lang="es-PE" sz="2400" dirty="0" err="1"/>
              <a:t>the</a:t>
            </a:r>
            <a:r>
              <a:rPr lang="es-PE" sz="2400" dirty="0"/>
              <a:t> </a:t>
            </a:r>
            <a:r>
              <a:rPr lang="es-PE" sz="2400" dirty="0" err="1"/>
              <a:t>Future</a:t>
            </a:r>
            <a:r>
              <a:rPr lang="es-PE" sz="2400" dirty="0"/>
              <a:t>”. Los expositores del Congreso en la sesión plenaria fueron: </a:t>
            </a:r>
            <a:r>
              <a:rPr lang="es-PE" sz="2400" dirty="0" err="1"/>
              <a:t>Ramesh</a:t>
            </a:r>
            <a:r>
              <a:rPr lang="es-PE" sz="2400" dirty="0"/>
              <a:t> </a:t>
            </a:r>
            <a:r>
              <a:rPr lang="es-PE" sz="2400" dirty="0" err="1"/>
              <a:t>Sharma</a:t>
            </a:r>
            <a:r>
              <a:rPr lang="es-PE" sz="2400" dirty="0"/>
              <a:t> (</a:t>
            </a:r>
            <a:r>
              <a:rPr lang="es-PE" sz="2400" dirty="0" err="1"/>
              <a:t>Wawasan</a:t>
            </a:r>
            <a:r>
              <a:rPr lang="es-PE" sz="2400" dirty="0"/>
              <a:t> Open </a:t>
            </a:r>
            <a:r>
              <a:rPr lang="es-PE" sz="2400" dirty="0" err="1"/>
              <a:t>University</a:t>
            </a:r>
            <a:r>
              <a:rPr lang="es-PE" sz="2400" dirty="0"/>
              <a:t> de Malasia), </a:t>
            </a:r>
            <a:r>
              <a:rPr lang="es-PE" sz="2400" dirty="0" err="1"/>
              <a:t>Sergey</a:t>
            </a:r>
            <a:r>
              <a:rPr lang="es-PE" sz="2400" dirty="0"/>
              <a:t> </a:t>
            </a:r>
            <a:r>
              <a:rPr lang="es-PE" sz="2400" dirty="0" err="1"/>
              <a:t>Dzhura</a:t>
            </a:r>
            <a:r>
              <a:rPr lang="es-PE" sz="2400" dirty="0"/>
              <a:t> (Universidad Nacional Técnica de Donetsk), </a:t>
            </a:r>
            <a:r>
              <a:rPr lang="es-PE" sz="2400" dirty="0" err="1"/>
              <a:t>Ivan</a:t>
            </a:r>
            <a:r>
              <a:rPr lang="es-PE" sz="2400" dirty="0"/>
              <a:t> </a:t>
            </a:r>
            <a:r>
              <a:rPr lang="es-PE" sz="2400" dirty="0" err="1"/>
              <a:t>Selivanov</a:t>
            </a:r>
            <a:r>
              <a:rPr lang="es-PE" sz="2400" dirty="0"/>
              <a:t> (Academia de Tecnología y Gestión de Rusia), Luis Molina Almanza (coordinado DUED Universidad Alas Peruanas Perú), Julieta Flores Michel (Universidad Autónoma de Nuevo León- México), Dr. Raja </a:t>
            </a:r>
            <a:r>
              <a:rPr lang="es-PE" sz="2400" dirty="0" err="1"/>
              <a:t>Rao</a:t>
            </a:r>
            <a:r>
              <a:rPr lang="es-PE" sz="2400" dirty="0"/>
              <a:t> (Indira Gandhi </a:t>
            </a:r>
            <a:r>
              <a:rPr lang="es-PE" sz="2400" dirty="0" err="1"/>
              <a:t>National</a:t>
            </a:r>
            <a:r>
              <a:rPr lang="es-PE" sz="2400" dirty="0"/>
              <a:t> Open </a:t>
            </a:r>
            <a:r>
              <a:rPr lang="es-PE" sz="2400" dirty="0" err="1"/>
              <a:t>University</a:t>
            </a:r>
            <a:r>
              <a:rPr lang="es-PE" sz="2400" dirty="0"/>
              <a:t>- India) y Kofi </a:t>
            </a:r>
            <a:r>
              <a:rPr lang="es-PE" sz="2400" dirty="0" err="1"/>
              <a:t>Aeto</a:t>
            </a:r>
            <a:r>
              <a:rPr lang="es-PE" sz="2400" dirty="0"/>
              <a:t> (Ghana)</a:t>
            </a:r>
          </a:p>
          <a:p>
            <a:r>
              <a:rPr lang="es-PE" sz="2400" dirty="0"/>
              <a:t>.</a:t>
            </a:r>
          </a:p>
        </p:txBody>
      </p:sp>
      <p:sp>
        <p:nvSpPr>
          <p:cNvPr id="64515" name="Rectángulo 1"/>
          <p:cNvSpPr>
            <a:spLocks noChangeArrowheads="1"/>
          </p:cNvSpPr>
          <p:nvPr/>
        </p:nvSpPr>
        <p:spPr bwMode="auto">
          <a:xfrm>
            <a:off x="0" y="457200"/>
            <a:ext cx="12020550" cy="1569660"/>
          </a:xfrm>
          <a:prstGeom prst="rect">
            <a:avLst/>
          </a:prstGeom>
          <a:solidFill>
            <a:srgbClr val="8B0D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PE" sz="3200" b="1" dirty="0">
                <a:solidFill>
                  <a:schemeClr val="bg1"/>
                </a:solidFill>
              </a:rPr>
              <a:t>Congreso Internacional de </a:t>
            </a:r>
          </a:p>
          <a:p>
            <a:pPr algn="ctr"/>
            <a:r>
              <a:rPr lang="es-PE" sz="3200" b="1" dirty="0">
                <a:solidFill>
                  <a:schemeClr val="bg1"/>
                </a:solidFill>
              </a:rPr>
              <a:t>Administración de Programas Universitarios Virtuales.</a:t>
            </a:r>
          </a:p>
          <a:p>
            <a:pPr algn="ctr"/>
            <a:r>
              <a:rPr lang="es-PE" sz="3200" dirty="0">
                <a:solidFill>
                  <a:schemeClr val="bg1"/>
                </a:solidFill>
              </a:rPr>
              <a:t>Malasia- Ucrania-Rusia-Perú-México-India-Ghana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827294" y="5673815"/>
            <a:ext cx="29879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4000" b="1" dirty="0"/>
              <a:t>Febrero 2018</a:t>
            </a:r>
          </a:p>
        </p:txBody>
      </p:sp>
    </p:spTree>
    <p:extLst>
      <p:ext uri="{BB962C8B-B14F-4D97-AF65-F5344CB8AC3E}">
        <p14:creationId xmlns:p14="http://schemas.microsoft.com/office/powerpoint/2010/main" val="2125671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="" xmlns:a16="http://schemas.microsoft.com/office/drawing/2014/main" id="{A07A4B59-6BD4-4AD7-BD24-A7C99D62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260350"/>
            <a:ext cx="7543800" cy="725488"/>
          </a:xfrm>
        </p:spPr>
        <p:txBody>
          <a:bodyPr/>
          <a:lstStyle/>
          <a:p>
            <a:r>
              <a:rPr lang="ru-RU" altLang="ru-RU" sz="4000"/>
              <a:t>Участие ДонНТУ:</a:t>
            </a:r>
            <a:endParaRPr lang="ru-RU" altLang="ru-RU"/>
          </a:p>
        </p:txBody>
      </p:sp>
      <p:pic>
        <p:nvPicPr>
          <p:cNvPr id="13315" name="Picture 2">
            <a:extLst>
              <a:ext uri="{FF2B5EF4-FFF2-40B4-BE49-F238E27FC236}">
                <a16:creationId xmlns="" xmlns:a16="http://schemas.microsoft.com/office/drawing/2014/main" id="{9BE79685-772F-4BDD-981F-B0AB258956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052513"/>
            <a:ext cx="7488238" cy="5656262"/>
          </a:xfrm>
          <a:noFill/>
        </p:spPr>
      </p:pic>
    </p:spTree>
    <p:extLst>
      <p:ext uri="{BB962C8B-B14F-4D97-AF65-F5344CB8AC3E}">
        <p14:creationId xmlns:p14="http://schemas.microsoft.com/office/powerpoint/2010/main" val="2426782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Imagen 5" descr="La imagen puede contener: 5 personas,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2"/>
          <a:stretch>
            <a:fillRect/>
          </a:stretch>
        </p:blipFill>
        <p:spPr bwMode="auto">
          <a:xfrm>
            <a:off x="0" y="-1"/>
            <a:ext cx="12192000" cy="68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73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="" xmlns:a16="http://schemas.microsoft.com/office/drawing/2014/main" id="{0F93C26D-A9FE-4E23-81B9-E01A88FE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113" y="333375"/>
            <a:ext cx="7543800" cy="1295400"/>
          </a:xfrm>
        </p:spPr>
        <p:txBody>
          <a:bodyPr/>
          <a:lstStyle/>
          <a:p>
            <a:pPr algn="ctr"/>
            <a:r>
              <a:rPr lang="ru-RU" altLang="ru-RU" sz="2800"/>
              <a:t>Научное сотрудничество: Технологический институт им. Симона Боливара (Перу) – наш партнер с 2014 г.</a:t>
            </a:r>
          </a:p>
        </p:txBody>
      </p:sp>
      <p:sp>
        <p:nvSpPr>
          <p:cNvPr id="11267" name="Объект 2">
            <a:extLst>
              <a:ext uri="{FF2B5EF4-FFF2-40B4-BE49-F238E27FC236}">
                <a16:creationId xmlns="" xmlns:a16="http://schemas.microsoft.com/office/drawing/2014/main" id="{2E837AE8-F4BC-41C1-8950-5473265A7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420939"/>
            <a:ext cx="8229600" cy="3709987"/>
          </a:xfrm>
        </p:spPr>
        <p:txBody>
          <a:bodyPr/>
          <a:lstStyle/>
          <a:p>
            <a:endParaRPr lang="ru-RU" altLang="ru-RU"/>
          </a:p>
        </p:txBody>
      </p:sp>
      <p:pic>
        <p:nvPicPr>
          <p:cNvPr id="11268" name="Picture 2">
            <a:extLst>
              <a:ext uri="{FF2B5EF4-FFF2-40B4-BE49-F238E27FC236}">
                <a16:creationId xmlns="" xmlns:a16="http://schemas.microsoft.com/office/drawing/2014/main" id="{A0498AFE-C92E-4DD4-89A8-3246749E5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060576"/>
            <a:ext cx="767715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3101" b="1459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50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8080"/>
          <a:stretch/>
        </p:blipFill>
        <p:spPr>
          <a:xfrm>
            <a:off x="-133350" y="-1"/>
            <a:ext cx="123253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67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7250" y="3476238"/>
            <a:ext cx="4248150" cy="2410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8800" dirty="0"/>
              <a:t>Gracias</a:t>
            </a:r>
          </a:p>
        </p:txBody>
      </p:sp>
      <p:pic>
        <p:nvPicPr>
          <p:cNvPr id="4" name="Picture 2" descr="Resultado de imagen para mapa del peru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60" y="360208"/>
            <a:ext cx="4709833" cy="47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279566" y="5096803"/>
            <a:ext cx="378674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700" b="1" dirty="0"/>
              <a:t>Luis Molina Almanza</a:t>
            </a:r>
            <a:endParaRPr lang="es-PE" dirty="0"/>
          </a:p>
          <a:p>
            <a:pPr algn="ctr"/>
            <a:r>
              <a:rPr lang="es-PE" dirty="0"/>
              <a:t>Skype: luis_molina_Almanza</a:t>
            </a:r>
          </a:p>
          <a:p>
            <a:pPr algn="ctr"/>
            <a:r>
              <a:rPr lang="es-PE" dirty="0"/>
              <a:t>Mail: luismolinaalmanza@yandex.com</a:t>
            </a:r>
          </a:p>
        </p:txBody>
      </p:sp>
      <p:pic>
        <p:nvPicPr>
          <p:cNvPr id="6" name="Picture 4" descr="Resultado de imagen para flag pe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933" y="3476238"/>
            <a:ext cx="2305651" cy="1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18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ángulo 4"/>
          <p:cNvSpPr>
            <a:spLocks noChangeArrowheads="1"/>
          </p:cNvSpPr>
          <p:nvPr/>
        </p:nvSpPr>
        <p:spPr bwMode="auto">
          <a:xfrm>
            <a:off x="752475" y="2478088"/>
            <a:ext cx="105156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PE" sz="3600" dirty="0"/>
              <a:t>Foro internacional latinoamericano de educación virtual y a distancia, </a:t>
            </a:r>
          </a:p>
          <a:p>
            <a:pPr algn="just"/>
            <a:endParaRPr lang="es-PE" sz="3600" dirty="0"/>
          </a:p>
          <a:p>
            <a:pPr algn="just"/>
            <a:r>
              <a:rPr lang="es-PE" sz="3600" dirty="0"/>
              <a:t>Conto con la participación del Dr. Sergio </a:t>
            </a:r>
            <a:r>
              <a:rPr lang="es-PE" sz="3600" dirty="0" err="1"/>
              <a:t>Dzhura</a:t>
            </a:r>
            <a:r>
              <a:rPr lang="es-PE" sz="3600" dirty="0"/>
              <a:t> por videoconferencia, como panelistas representantes de Perú, Nigeria, Cuba y España.</a:t>
            </a:r>
          </a:p>
          <a:p>
            <a:pPr algn="just"/>
            <a:endParaRPr lang="es-PE" sz="2800" dirty="0"/>
          </a:p>
          <a:p>
            <a:pPr algn="r"/>
            <a:r>
              <a:rPr lang="es-PE" sz="4000" b="1" dirty="0"/>
              <a:t>Junio 2014</a:t>
            </a:r>
          </a:p>
        </p:txBody>
      </p:sp>
      <p:sp>
        <p:nvSpPr>
          <p:cNvPr id="64515" name="Rectángulo 1"/>
          <p:cNvSpPr>
            <a:spLocks noChangeArrowheads="1"/>
          </p:cNvSpPr>
          <p:nvPr/>
        </p:nvSpPr>
        <p:spPr bwMode="auto">
          <a:xfrm>
            <a:off x="0" y="819150"/>
            <a:ext cx="12020550" cy="1323439"/>
          </a:xfrm>
          <a:prstGeom prst="rect">
            <a:avLst/>
          </a:prstGeom>
          <a:solidFill>
            <a:srgbClr val="8B0D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ENCENTRO INTERNACIONAL </a:t>
            </a:r>
          </a:p>
          <a:p>
            <a:pPr algn="ctr"/>
            <a:r>
              <a:rPr lang="es-PE" sz="4000" b="1" dirty="0">
                <a:solidFill>
                  <a:schemeClr val="bg1"/>
                </a:solidFill>
              </a:rPr>
              <a:t>VIRTUAL EDUCA  PERU 2014</a:t>
            </a:r>
            <a:endParaRPr lang="es-P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37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3558" b="11389"/>
          <a:stretch/>
        </p:blipFill>
        <p:spPr>
          <a:xfrm>
            <a:off x="0" y="0"/>
            <a:ext cx="12192000" cy="68009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3935" t="12210" r="13074" b="333"/>
          <a:stretch/>
        </p:blipFill>
        <p:spPr>
          <a:xfrm rot="583267">
            <a:off x="7956404" y="897196"/>
            <a:ext cx="4171069" cy="32127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31450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0789"/>
          <a:stretch/>
        </p:blipFill>
        <p:spPr>
          <a:xfrm>
            <a:off x="0" y="-152400"/>
            <a:ext cx="12192000" cy="70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ángulo 1"/>
          <p:cNvSpPr>
            <a:spLocks noChangeArrowheads="1"/>
          </p:cNvSpPr>
          <p:nvPr/>
        </p:nvSpPr>
        <p:spPr bwMode="auto">
          <a:xfrm>
            <a:off x="0" y="2971800"/>
            <a:ext cx="12192000" cy="1323439"/>
          </a:xfrm>
          <a:prstGeom prst="rect">
            <a:avLst/>
          </a:prstGeom>
          <a:solidFill>
            <a:srgbClr val="8B0D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PUBLICACION DE ARTICULOS CIENTIFICOS</a:t>
            </a:r>
          </a:p>
          <a:p>
            <a:pPr algn="ctr"/>
            <a:r>
              <a:rPr lang="es-PE" sz="4000" b="1" dirty="0">
                <a:solidFill>
                  <a:schemeClr val="bg1"/>
                </a:solidFill>
              </a:rPr>
              <a:t>REVISTA GERENCIA</a:t>
            </a:r>
            <a:endParaRPr lang="es-P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7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6665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88800" y="3079386"/>
            <a:ext cx="40745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6000" dirty="0"/>
              <a:t>Agosto 2016</a:t>
            </a:r>
          </a:p>
        </p:txBody>
      </p:sp>
    </p:spTree>
    <p:extLst>
      <p:ext uri="{BB962C8B-B14F-4D97-AF65-F5344CB8AC3E}">
        <p14:creationId xmlns:p14="http://schemas.microsoft.com/office/powerpoint/2010/main" val="1112496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8382000" cy="69029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628900"/>
            <a:ext cx="4000500" cy="381443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21350" y="1638300"/>
            <a:ext cx="277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/>
              <a:t>Agosto 2016</a:t>
            </a:r>
          </a:p>
        </p:txBody>
      </p:sp>
    </p:spTree>
    <p:extLst>
      <p:ext uri="{BB962C8B-B14F-4D97-AF65-F5344CB8AC3E}">
        <p14:creationId xmlns:p14="http://schemas.microsoft.com/office/powerpoint/2010/main" val="26629095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385</Words>
  <Application>Microsoft Office PowerPoint</Application>
  <PresentationFormat>Произвольный</PresentationFormat>
  <Paragraphs>53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Tema de Office</vt:lpstr>
      <vt:lpstr>Презентация PowerPoint</vt:lpstr>
      <vt:lpstr>Презентация PowerPoint</vt:lpstr>
      <vt:lpstr>Научное сотрудничество: Технологический институт им. Симона Боливара (Перу) – наш партнер с 2014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Вышло 3 номера испано-русского журнала «Кихотес» и сейчас он находится на рассмотрении </vt:lpstr>
      <vt:lpstr>Результаты сотрудничества Лима – Донецк (ДонНТУ)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Телемосты ДонНТУ (ДНР) – Лима (Перу) Технологический институт им. Симона Боливара «Введение в русскую культуру» (доц. кафедры культурологии ДонНТУ Анна  Отина)</vt:lpstr>
      <vt:lpstr>Донецкие коллеги и студенты 0 участники телемоста ДонНТУ (ДНР) – Лима (Перу) «Перуанская культура»</vt:lpstr>
      <vt:lpstr>Перуанские коллеги и студенты на телемосте Донецк-Лима (ДНР-Пуру)</vt:lpstr>
      <vt:lpstr>Презентация PowerPoint</vt:lpstr>
      <vt:lpstr>Мировом Конгрессе «Администрирование виртуальных университетов»</vt:lpstr>
      <vt:lpstr>Презентация PowerPoint</vt:lpstr>
      <vt:lpstr>Участие ДонНТУ: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Molina Almanza</dc:creator>
  <cp:lastModifiedBy>Джура</cp:lastModifiedBy>
  <cp:revision>15</cp:revision>
  <dcterms:created xsi:type="dcterms:W3CDTF">2019-03-09T16:33:43Z</dcterms:created>
  <dcterms:modified xsi:type="dcterms:W3CDTF">2019-04-05T04:40:41Z</dcterms:modified>
</cp:coreProperties>
</file>